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9"/>
  </p:notesMasterIdLst>
  <p:handoutMasterIdLst>
    <p:handoutMasterId r:id="rId110"/>
  </p:handoutMasterIdLst>
  <p:sldIdLst>
    <p:sldId id="895" r:id="rId2"/>
    <p:sldId id="939" r:id="rId3"/>
    <p:sldId id="1833" r:id="rId4"/>
    <p:sldId id="1984" r:id="rId5"/>
    <p:sldId id="1908" r:id="rId6"/>
    <p:sldId id="1934" r:id="rId7"/>
    <p:sldId id="1933" r:id="rId8"/>
    <p:sldId id="1974" r:id="rId9"/>
    <p:sldId id="1973" r:id="rId10"/>
    <p:sldId id="1900" r:id="rId11"/>
    <p:sldId id="1823" r:id="rId12"/>
    <p:sldId id="1935" r:id="rId13"/>
    <p:sldId id="1976" r:id="rId14"/>
    <p:sldId id="1977" r:id="rId15"/>
    <p:sldId id="1978" r:id="rId16"/>
    <p:sldId id="1979" r:id="rId17"/>
    <p:sldId id="1951" r:id="rId18"/>
    <p:sldId id="1952" r:id="rId19"/>
    <p:sldId id="1953" r:id="rId20"/>
    <p:sldId id="1954" r:id="rId21"/>
    <p:sldId id="1840" r:id="rId22"/>
    <p:sldId id="1891" r:id="rId23"/>
    <p:sldId id="1854" r:id="rId24"/>
    <p:sldId id="1832" r:id="rId25"/>
    <p:sldId id="1841" r:id="rId26"/>
    <p:sldId id="1955" r:id="rId27"/>
    <p:sldId id="1956" r:id="rId28"/>
    <p:sldId id="1842" r:id="rId29"/>
    <p:sldId id="1843" r:id="rId30"/>
    <p:sldId id="1860" r:id="rId31"/>
    <p:sldId id="1845" r:id="rId32"/>
    <p:sldId id="1844" r:id="rId33"/>
    <p:sldId id="1846" r:id="rId34"/>
    <p:sldId id="1859" r:id="rId35"/>
    <p:sldId id="1861" r:id="rId36"/>
    <p:sldId id="1872" r:id="rId37"/>
    <p:sldId id="1893" r:id="rId38"/>
    <p:sldId id="1903" r:id="rId39"/>
    <p:sldId id="1902" r:id="rId40"/>
    <p:sldId id="1958" r:id="rId41"/>
    <p:sldId id="1960" r:id="rId42"/>
    <p:sldId id="1959" r:id="rId43"/>
    <p:sldId id="1862" r:id="rId44"/>
    <p:sldId id="1863" r:id="rId45"/>
    <p:sldId id="1873" r:id="rId46"/>
    <p:sldId id="1961" r:id="rId47"/>
    <p:sldId id="1864" r:id="rId48"/>
    <p:sldId id="1865" r:id="rId49"/>
    <p:sldId id="1866" r:id="rId50"/>
    <p:sldId id="1867" r:id="rId51"/>
    <p:sldId id="1868" r:id="rId52"/>
    <p:sldId id="1869" r:id="rId53"/>
    <p:sldId id="1870" r:id="rId54"/>
    <p:sldId id="1970" r:id="rId55"/>
    <p:sldId id="1871" r:id="rId56"/>
    <p:sldId id="1962" r:id="rId57"/>
    <p:sldId id="1784" r:id="rId58"/>
    <p:sldId id="1786" r:id="rId59"/>
    <p:sldId id="1964" r:id="rId60"/>
    <p:sldId id="1896" r:id="rId61"/>
    <p:sldId id="1963" r:id="rId62"/>
    <p:sldId id="1878" r:id="rId63"/>
    <p:sldId id="1880" r:id="rId64"/>
    <p:sldId id="1919" r:id="rId65"/>
    <p:sldId id="1965" r:id="rId66"/>
    <p:sldId id="1971" r:id="rId67"/>
    <p:sldId id="1972" r:id="rId68"/>
    <p:sldId id="1940" r:id="rId69"/>
    <p:sldId id="1921" r:id="rId70"/>
    <p:sldId id="1982" r:id="rId71"/>
    <p:sldId id="1941" r:id="rId72"/>
    <p:sldId id="1922" r:id="rId73"/>
    <p:sldId id="1942" r:id="rId74"/>
    <p:sldId id="1943" r:id="rId75"/>
    <p:sldId id="1944" r:id="rId76"/>
    <p:sldId id="1923" r:id="rId77"/>
    <p:sldId id="1924" r:id="rId78"/>
    <p:sldId id="1925" r:id="rId79"/>
    <p:sldId id="1926" r:id="rId80"/>
    <p:sldId id="1980" r:id="rId81"/>
    <p:sldId id="1927" r:id="rId82"/>
    <p:sldId id="1983" r:id="rId83"/>
    <p:sldId id="1928" r:id="rId84"/>
    <p:sldId id="1930" r:id="rId85"/>
    <p:sldId id="1929" r:id="rId86"/>
    <p:sldId id="1946" r:id="rId87"/>
    <p:sldId id="1981" r:id="rId88"/>
    <p:sldId id="1947" r:id="rId89"/>
    <p:sldId id="1948" r:id="rId90"/>
    <p:sldId id="1918" r:id="rId91"/>
    <p:sldId id="1884" r:id="rId92"/>
    <p:sldId id="1885" r:id="rId93"/>
    <p:sldId id="1888" r:id="rId94"/>
    <p:sldId id="1886" r:id="rId95"/>
    <p:sldId id="1967" r:id="rId96"/>
    <p:sldId id="1897" r:id="rId97"/>
    <p:sldId id="1883" r:id="rId98"/>
    <p:sldId id="1912" r:id="rId99"/>
    <p:sldId id="1913" r:id="rId100"/>
    <p:sldId id="1914" r:id="rId101"/>
    <p:sldId id="1932" r:id="rId102"/>
    <p:sldId id="1931" r:id="rId103"/>
    <p:sldId id="1949" r:id="rId104"/>
    <p:sldId id="1876" r:id="rId105"/>
    <p:sldId id="1968" r:id="rId106"/>
    <p:sldId id="1969" r:id="rId107"/>
    <p:sldId id="1270" r:id="rId10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833"/>
            <p14:sldId id="1984"/>
            <p14:sldId id="1908"/>
            <p14:sldId id="1934"/>
            <p14:sldId id="1933"/>
            <p14:sldId id="1974"/>
            <p14:sldId id="1973"/>
            <p14:sldId id="1900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840"/>
            <p14:sldId id="1891"/>
            <p14:sldId id="1854"/>
            <p14:sldId id="1832"/>
            <p14:sldId id="1841"/>
            <p14:sldId id="1955"/>
            <p14:sldId id="1956"/>
            <p14:sldId id="1842"/>
            <p14:sldId id="1843"/>
            <p14:sldId id="1860"/>
            <p14:sldId id="1845"/>
            <p14:sldId id="1844"/>
            <p14:sldId id="1846"/>
            <p14:sldId id="1859"/>
            <p14:sldId id="1861"/>
            <p14:sldId id="1872"/>
            <p14:sldId id="1893"/>
            <p14:sldId id="1903"/>
            <p14:sldId id="1902"/>
            <p14:sldId id="1958"/>
            <p14:sldId id="1960"/>
            <p14:sldId id="1959"/>
            <p14:sldId id="1862"/>
            <p14:sldId id="1863"/>
            <p14:sldId id="1873"/>
            <p14:sldId id="1961"/>
            <p14:sldId id="1864"/>
            <p14:sldId id="1865"/>
            <p14:sldId id="1866"/>
            <p14:sldId id="1867"/>
            <p14:sldId id="1868"/>
            <p14:sldId id="1869"/>
            <p14:sldId id="1870"/>
            <p14:sldId id="1970"/>
            <p14:sldId id="1871"/>
            <p14:sldId id="1962"/>
            <p14:sldId id="1784"/>
            <p14:sldId id="1786"/>
            <p14:sldId id="1964"/>
            <p14:sldId id="1896"/>
            <p14:sldId id="1963"/>
            <p14:sldId id="1878"/>
            <p14:sldId id="1880"/>
            <p14:sldId id="1919"/>
            <p14:sldId id="1965"/>
            <p14:sldId id="1971"/>
            <p14:sldId id="1972"/>
            <p14:sldId id="1940"/>
            <p14:sldId id="1921"/>
            <p14:sldId id="1982"/>
            <p14:sldId id="1941"/>
            <p14:sldId id="1922"/>
            <p14:sldId id="1942"/>
            <p14:sldId id="1943"/>
            <p14:sldId id="1944"/>
            <p14:sldId id="1923"/>
            <p14:sldId id="1924"/>
            <p14:sldId id="1925"/>
            <p14:sldId id="1926"/>
            <p14:sldId id="1980"/>
            <p14:sldId id="1927"/>
            <p14:sldId id="1983"/>
            <p14:sldId id="1928"/>
            <p14:sldId id="1930"/>
            <p14:sldId id="1929"/>
            <p14:sldId id="1946"/>
            <p14:sldId id="1981"/>
            <p14:sldId id="1947"/>
            <p14:sldId id="1948"/>
            <p14:sldId id="1918"/>
            <p14:sldId id="1884"/>
            <p14:sldId id="1885"/>
            <p14:sldId id="1888"/>
            <p14:sldId id="1886"/>
            <p14:sldId id="1967"/>
            <p14:sldId id="1897"/>
            <p14:sldId id="1883"/>
            <p14:sldId id="1912"/>
            <p14:sldId id="1913"/>
            <p14:sldId id="1914"/>
            <p14:sldId id="1932"/>
            <p14:sldId id="1931"/>
            <p14:sldId id="1949"/>
            <p14:sldId id="1876"/>
            <p14:sldId id="1968"/>
            <p14:sldId id="196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595959"/>
    <a:srgbClr val="9E60B8"/>
    <a:srgbClr val="B58900"/>
    <a:srgbClr val="FB8E20"/>
    <a:srgbClr val="5AB88F"/>
    <a:srgbClr val="B04432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3"/>
    <p:restoredTop sz="96911" autoAdjust="0"/>
  </p:normalViewPr>
  <p:slideViewPr>
    <p:cSldViewPr snapToGrid="0" snapToObjects="1">
      <p:cViewPr varScale="1">
        <p:scale>
          <a:sx n="169" d="100"/>
          <a:sy n="169" d="100"/>
        </p:scale>
        <p:origin x="184" y="9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24.04.24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24.04.24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0.png"/><Relationship Id="rId12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98C485C3-3E18-0EF4-A624-A899AABAA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C65F46-4ADC-885E-587B-AD83C18DEC74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678795" y="1495735"/>
            <a:ext cx="338242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Die passende</a:t>
            </a:r>
            <a:endParaRPr lang="de-DE" sz="4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Jax</a:t>
            </a:r>
            <a:r>
              <a:rPr lang="de-DE" sz="1050" spc="60" dirty="0">
                <a:solidFill>
                  <a:srgbClr val="D4EBE9"/>
                </a:solidFill>
              </a:rPr>
              <a:t> | Mainz, 24.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257460" y="252550"/>
            <a:ext cx="2501921" cy="680234"/>
            <a:chOff x="12484424" y="2415330"/>
            <a:chExt cx="2501921" cy="680234"/>
          </a:xfrm>
          <a:solidFill>
            <a:schemeClr val="bg1">
              <a:lumMod val="85000"/>
              <a:alpha val="53000"/>
            </a:schemeClr>
          </a:solidFill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4316343" y="909193"/>
            <a:ext cx="990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EFCDB2-9B33-959B-B3AC-270F733CFD53}"/>
              </a:ext>
            </a:extLst>
          </p:cNvPr>
          <p:cNvSpPr txBox="1"/>
          <p:nvPr/>
        </p:nvSpPr>
        <p:spPr>
          <a:xfrm>
            <a:off x="-1" y="2771748"/>
            <a:ext cx="91272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Technologie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44BE12B-AC30-ACB7-9138-F847FC75E2C3}"/>
              </a:ext>
            </a:extLst>
          </p:cNvPr>
          <p:cNvSpPr txBox="1"/>
          <p:nvPr/>
        </p:nvSpPr>
        <p:spPr>
          <a:xfrm>
            <a:off x="27467" y="1902298"/>
            <a:ext cx="9135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Frontend-</a:t>
            </a:r>
            <a:endParaRPr lang="de-DE" sz="5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2F980C7-00F5-183A-E0D6-6147BF4201C5}"/>
              </a:ext>
            </a:extLst>
          </p:cNvPr>
          <p:cNvSpPr/>
          <p:nvPr/>
        </p:nvSpPr>
        <p:spPr>
          <a:xfrm>
            <a:off x="-1947043" y="1297809"/>
            <a:ext cx="127614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>
                  <a:solidFill>
                    <a:srgbClr val="B58900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54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B42428-7F49-3FE4-9FF0-F0D28C9BC721}"/>
              </a:ext>
            </a:extLst>
          </p:cNvPr>
          <p:cNvSpPr txBox="1"/>
          <p:nvPr/>
        </p:nvSpPr>
        <p:spPr>
          <a:xfrm>
            <a:off x="4978337" y="862490"/>
            <a:ext cx="2181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Wahl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139DE0-5F13-86EA-1060-3A314560EDCC}"/>
              </a:ext>
            </a:extLst>
          </p:cNvPr>
          <p:cNvSpPr txBox="1"/>
          <p:nvPr/>
        </p:nvSpPr>
        <p:spPr>
          <a:xfrm>
            <a:off x="4156699" y="174150"/>
            <a:ext cx="28169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Qual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A93D1D-4FE3-F0D5-378D-4C0F0C0AC5FD}"/>
              </a:ext>
            </a:extLst>
          </p:cNvPr>
          <p:cNvSpPr txBox="1"/>
          <p:nvPr/>
        </p:nvSpPr>
        <p:spPr>
          <a:xfrm>
            <a:off x="4000476" y="315369"/>
            <a:ext cx="990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575525-98BD-5639-0716-D94F7EA0D29A}"/>
              </a:ext>
            </a:extLst>
          </p:cNvPr>
          <p:cNvSpPr txBox="1"/>
          <p:nvPr/>
        </p:nvSpPr>
        <p:spPr>
          <a:xfrm>
            <a:off x="3559409" y="3847855"/>
            <a:ext cx="4011566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Slides</a:t>
            </a:r>
            <a:r>
              <a:rPr lang="de-DE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: 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https://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react.schule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/jax-2024</a:t>
            </a:r>
            <a:endParaRPr lang="de-DE" b="1" dirty="0">
              <a:solidFill>
                <a:srgbClr val="595959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Was soll schon schief gehen?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FA56C3-75FE-147D-9E1F-4421E38D72F1}"/>
              </a:ext>
            </a:extLst>
          </p:cNvPr>
          <p:cNvSpPr txBox="1"/>
          <p:nvPr/>
        </p:nvSpPr>
        <p:spPr>
          <a:xfrm rot="720567">
            <a:off x="7372924" y="236743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D19991-6887-243F-1A06-77A2C6F0EE31}"/>
              </a:ext>
            </a:extLst>
          </p:cNvPr>
          <p:cNvSpPr txBox="1"/>
          <p:nvPr/>
        </p:nvSpPr>
        <p:spPr>
          <a:xfrm rot="20700000">
            <a:off x="420331" y="241139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B8D65E-4511-3E1E-B2FB-6AE590EA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07" y="1645346"/>
            <a:ext cx="5311986" cy="33169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CD3CBC-0D03-31CF-AFBA-D36C946F0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28" t="7303" r="4063" b="85206"/>
          <a:stretch/>
        </p:blipFill>
        <p:spPr>
          <a:xfrm>
            <a:off x="6083618" y="1486302"/>
            <a:ext cx="2562566" cy="7881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55F953-6DE6-3E75-F77C-814672337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95" t="81358" r="40285" b="15291"/>
          <a:stretch/>
        </p:blipFill>
        <p:spPr>
          <a:xfrm>
            <a:off x="3444857" y="4429743"/>
            <a:ext cx="2532817" cy="31883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3628D77-E38D-2DA9-9F73-EE8C5BA489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1" t="35747" r="84671" b="58880"/>
          <a:stretch/>
        </p:blipFill>
        <p:spPr>
          <a:xfrm>
            <a:off x="2208507" y="2854808"/>
            <a:ext cx="1329959" cy="430833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41BCA7E-6DF7-B961-069C-8C21F16D823A}"/>
              </a:ext>
            </a:extLst>
          </p:cNvPr>
          <p:cNvCxnSpPr>
            <a:cxnSpLocks/>
          </p:cNvCxnSpPr>
          <p:nvPr/>
        </p:nvCxnSpPr>
        <p:spPr>
          <a:xfrm flipH="1" flipV="1">
            <a:off x="3071633" y="3303804"/>
            <a:ext cx="373224" cy="36609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06C521B-CF1C-C4C7-5546-98C2684B9303}"/>
              </a:ext>
            </a:extLst>
          </p:cNvPr>
          <p:cNvCxnSpPr>
            <a:cxnSpLocks/>
          </p:cNvCxnSpPr>
          <p:nvPr/>
        </p:nvCxnSpPr>
        <p:spPr>
          <a:xfrm flipH="1">
            <a:off x="4694092" y="3109717"/>
            <a:ext cx="319610" cy="1309133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3772267-9D65-BAF1-558F-432E0957BC72}"/>
              </a:ext>
            </a:extLst>
          </p:cNvPr>
          <p:cNvCxnSpPr>
            <a:cxnSpLocks/>
          </p:cNvCxnSpPr>
          <p:nvPr/>
        </p:nvCxnSpPr>
        <p:spPr>
          <a:xfrm flipV="1">
            <a:off x="5605536" y="1822554"/>
            <a:ext cx="657401" cy="870309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4165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Meine persönliche Präferenz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Wenn es geht, SPA machen: guter Kompromiss sowohl zur Laufzeit + Entwicklung</a:t>
            </a:r>
          </a:p>
        </p:txBody>
      </p:sp>
    </p:spTree>
    <p:extLst>
      <p:ext uri="{BB962C8B-B14F-4D97-AF65-F5344CB8AC3E}">
        <p14:creationId xmlns:p14="http://schemas.microsoft.com/office/powerpoint/2010/main" val="1531144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Meine persönliche Präferenz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Wenn es geht, SPA machen: guter Kompromiss sowohl zur Laufzeit + Entwicklung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Dann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, weil der Ansatz konsequente Weiterentwicklung ist</a:t>
            </a:r>
          </a:p>
        </p:txBody>
      </p:sp>
    </p:spTree>
    <p:extLst>
      <p:ext uri="{BB962C8B-B14F-4D97-AF65-F5344CB8AC3E}">
        <p14:creationId xmlns:p14="http://schemas.microsoft.com/office/powerpoint/2010/main" val="17956548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Meine persönliche Präferenz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Wenn es geht, SPA machen: guter Kompromiss sowohl zur Laufzeit + Entwicklung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Dann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, weil der Ansatz konsequente Weiterentwicklung ist</a:t>
            </a:r>
          </a:p>
        </p:txBody>
      </p:sp>
    </p:spTree>
    <p:extLst>
      <p:ext uri="{BB962C8B-B14F-4D97-AF65-F5344CB8AC3E}">
        <p14:creationId xmlns:p14="http://schemas.microsoft.com/office/powerpoint/2010/main" val="1813608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HTMX wirkt auf mich wie Technik von vor zehn Jahren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w</a:t>
            </a:r>
            <a:r>
              <a:rPr lang="de-DE" sz="2100" b="0" dirty="0">
                <a:solidFill>
                  <a:srgbClr val="36544F"/>
                </a:solidFill>
              </a:rPr>
              <a:t>ir bauen aber heute ganz andere Anwendungen als damals: </a:t>
            </a:r>
          </a:p>
          <a:p>
            <a:pPr lvl="2">
              <a:lnSpc>
                <a:spcPct val="120000"/>
              </a:lnSpc>
            </a:pPr>
            <a:r>
              <a:rPr lang="de-DE" sz="2100" dirty="0"/>
              <a:t>g</a:t>
            </a:r>
            <a:r>
              <a:rPr lang="de-DE" sz="2100" b="0" dirty="0">
                <a:solidFill>
                  <a:srgbClr val="36544F"/>
                </a:solidFill>
              </a:rPr>
              <a:t>anz andere fachlicher Komplexität </a:t>
            </a:r>
          </a:p>
          <a:p>
            <a:pPr lvl="2"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viel höhere Ansprüche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C9E91-8FB2-A697-01D5-885153869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3" r="7654" b="7761"/>
          <a:stretch/>
        </p:blipFill>
        <p:spPr>
          <a:xfrm>
            <a:off x="2084595" y="2571750"/>
            <a:ext cx="5300670" cy="21947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4F7C8B-CED1-D317-DE93-F858534EDA5D}"/>
              </a:ext>
            </a:extLst>
          </p:cNvPr>
          <p:cNvSpPr txBox="1"/>
          <p:nvPr/>
        </p:nvSpPr>
        <p:spPr>
          <a:xfrm>
            <a:off x="2001390" y="4766473"/>
            <a:ext cx="5383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1778B8"/>
                </a:solidFill>
              </a:rPr>
              <a:t>Quelle: "Modern </a:t>
            </a:r>
            <a:r>
              <a:rPr lang="de-DE" sz="1100" dirty="0" err="1">
                <a:solidFill>
                  <a:srgbClr val="1778B8"/>
                </a:solidFill>
              </a:rPr>
              <a:t>frontends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with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htmx</a:t>
            </a:r>
            <a:r>
              <a:rPr lang="de-DE" sz="1100" dirty="0">
                <a:solidFill>
                  <a:srgbClr val="1778B8"/>
                </a:solidFill>
              </a:rPr>
              <a:t>", Wim </a:t>
            </a:r>
            <a:r>
              <a:rPr lang="de-DE" sz="1100" dirty="0" err="1">
                <a:solidFill>
                  <a:srgbClr val="1778B8"/>
                </a:solidFill>
              </a:rPr>
              <a:t>Deblauwe</a:t>
            </a:r>
            <a:r>
              <a:rPr lang="de-DE" sz="1100" dirty="0">
                <a:solidFill>
                  <a:srgbClr val="1778B8"/>
                </a:solidFill>
              </a:rPr>
              <a:t>, 2023 (</a:t>
            </a:r>
            <a:r>
              <a:rPr lang="de-DE" sz="1100" dirty="0" err="1">
                <a:solidFill>
                  <a:srgbClr val="1778B8"/>
                </a:solidFill>
              </a:rPr>
              <a:t>Hervorherbungen</a:t>
            </a:r>
            <a:r>
              <a:rPr lang="de-DE" sz="1100" dirty="0">
                <a:solidFill>
                  <a:srgbClr val="1778B8"/>
                </a:solidFill>
              </a:rPr>
              <a:t> von mir)</a:t>
            </a:r>
          </a:p>
        </p:txBody>
      </p:sp>
    </p:spTree>
    <p:extLst>
      <p:ext uri="{BB962C8B-B14F-4D97-AF65-F5344CB8AC3E}">
        <p14:creationId xmlns:p14="http://schemas.microsoft.com/office/powerpoint/2010/main" val="7231789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i="1" dirty="0"/>
              <a:t>Wenn ihr nur eins aus diesem Vortrag mitnehmen wollt:</a:t>
            </a:r>
          </a:p>
          <a:p>
            <a:pPr algn="ctr"/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21697919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i="1" dirty="0"/>
              <a:t>Wenn ihr nur eins aus diesem Vortrag mitnehmen wollt:</a:t>
            </a:r>
          </a:p>
          <a:p>
            <a:pPr algn="ctr"/>
            <a:endParaRPr lang="de-DE" i="1" dirty="0"/>
          </a:p>
          <a:p>
            <a:pPr marL="0" indent="0" algn="ctr">
              <a:buNone/>
            </a:pPr>
            <a:r>
              <a:rPr lang="de-DE" sz="3200" i="1" dirty="0">
                <a:solidFill>
                  <a:srgbClr val="36544F"/>
                </a:solidFill>
                <a:latin typeface="Candara" panose="020E0502030303020204" pitchFamily="34" charset="0"/>
              </a:rPr>
              <a:t>Frontend-Entwicklung bitte, bitte ernstnehmen!</a:t>
            </a:r>
          </a:p>
          <a:p>
            <a:pPr marL="0" indent="0" algn="ctr">
              <a:buNone/>
            </a:pPr>
            <a:endParaRPr lang="de-DE" sz="3200" i="1" dirty="0">
              <a:solidFill>
                <a:srgbClr val="36544F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3200" i="1" dirty="0">
                <a:solidFill>
                  <a:srgbClr val="36544F"/>
                </a:solidFill>
                <a:latin typeface="Candara" panose="020E0502030303020204" pitchFamily="34" charset="0"/>
              </a:rPr>
              <a:t>Das ist nicht "weniger" als Backend-Entwicklung</a:t>
            </a:r>
          </a:p>
          <a:p>
            <a:pPr marL="0" indent="0" algn="ctr">
              <a:buNone/>
            </a:pPr>
            <a:endParaRPr lang="de-DE" i="1" dirty="0">
              <a:solidFill>
                <a:srgbClr val="36544F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i="1" dirty="0">
                <a:solidFill>
                  <a:srgbClr val="36544F"/>
                </a:solidFill>
                <a:latin typeface="Candara" panose="020E0502030303020204" pitchFamily="34" charset="0"/>
              </a:rPr>
              <a:t>(Wenn ihr kein Bock auf Frontend habt, dann lasst das doch einfach die </a:t>
            </a:r>
            <a:r>
              <a:rPr lang="de-DE" i="1" dirty="0" err="1">
                <a:solidFill>
                  <a:srgbClr val="36544F"/>
                </a:solidFill>
                <a:latin typeface="Candara" panose="020E0502030303020204" pitchFamily="34" charset="0"/>
              </a:rPr>
              <a:t>Kolleg:innen</a:t>
            </a:r>
            <a:r>
              <a:rPr lang="de-DE" i="1" dirty="0">
                <a:solidFill>
                  <a:srgbClr val="36544F"/>
                </a:solidFill>
                <a:latin typeface="Candara" panose="020E0502030303020204" pitchFamily="34" charset="0"/>
              </a:rPr>
              <a:t> machen </a:t>
            </a:r>
            <a:r>
              <a:rPr lang="de-DE" sz="1800" b="0" dirty="0">
                <a:solidFill>
                  <a:srgbClr val="36544F"/>
                </a:solidFill>
                <a:latin typeface="Candara" panose="020E0502030303020204" pitchFamily="34" charset="0"/>
              </a:rPr>
              <a:t>😇</a:t>
            </a:r>
            <a:r>
              <a:rPr lang="de-DE" sz="1800" i="1" dirty="0">
                <a:solidFill>
                  <a:srgbClr val="36544F"/>
                </a:solidFill>
                <a:latin typeface="Candara" panose="020E0502030303020204" pitchFamily="34" charset="0"/>
              </a:rPr>
              <a:t>)</a:t>
            </a:r>
            <a:endParaRPr lang="de-DE" i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825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😽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807934" y="1750682"/>
            <a:ext cx="38465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Frontend?</a:t>
            </a:r>
          </a:p>
          <a:p>
            <a:pPr algn="ctr"/>
            <a:endParaRPr lang="de-DE" sz="2400" dirty="0">
              <a:solidFill>
                <a:srgbClr val="36544F"/>
              </a:solidFill>
            </a:endParaRP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Vielleicht doch nicht so trivial</a:t>
            </a:r>
          </a:p>
        </p:txBody>
      </p:sp>
    </p:spTree>
    <p:extLst>
      <p:ext uri="{BB962C8B-B14F-4D97-AF65-F5344CB8AC3E}">
        <p14:creationId xmlns:p14="http://schemas.microsoft.com/office/powerpoint/2010/main" val="17909226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/jax-2024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1637113" y="3863811"/>
            <a:ext cx="6928500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wer es schreibt (oder erzeugt)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18847" y="4468923"/>
            <a:ext cx="3837585" cy="442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Interaktiver Zeichenzähler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121AA0-98B5-7969-AB93-B1ED6408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47" y="883021"/>
            <a:ext cx="3183387" cy="34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6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18847" y="4468923"/>
            <a:ext cx="3837585" cy="442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Ladeanimation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69DD56-1BE0-D923-DA59-61D93EC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48" y="883022"/>
            <a:ext cx="3837584" cy="342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5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9927" y="4468923"/>
            <a:ext cx="4006506" cy="4420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Cookie-Banner wegklicken </a:t>
            </a:r>
            <a:r>
              <a:rPr lang="de-DE" sz="1800" dirty="0"/>
              <a:t>🥳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C8E164-B995-0F30-403B-D8D55A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26" y="883022"/>
            <a:ext cx="4006505" cy="34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8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 rot="20837570">
            <a:off x="315692" y="2164975"/>
            <a:ext cx="846417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These: ihr braucht JS schneller, als ihr denkt 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75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</p:spTree>
    <p:extLst>
      <p:ext uri="{BB962C8B-B14F-4D97-AF65-F5344CB8AC3E}">
        <p14:creationId xmlns:p14="http://schemas.microsoft.com/office/powerpoint/2010/main" val="2523732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</p:spTree>
    <p:extLst>
      <p:ext uri="{BB962C8B-B14F-4D97-AF65-F5344CB8AC3E}">
        <p14:creationId xmlns:p14="http://schemas.microsoft.com/office/powerpoint/2010/main" val="990696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50BEE6-ECE1-AAD0-D3D7-BBD98955971D}"/>
              </a:ext>
            </a:extLst>
          </p:cNvPr>
          <p:cNvSpPr txBox="1"/>
          <p:nvPr/>
        </p:nvSpPr>
        <p:spPr>
          <a:xfrm>
            <a:off x="1805056" y="3969387"/>
            <a:ext cx="553388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bereits während der 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Entwicklung?</a:t>
            </a:r>
          </a:p>
        </p:txBody>
      </p:sp>
    </p:spTree>
    <p:extLst>
      <p:ext uri="{BB962C8B-B14F-4D97-AF65-F5344CB8AC3E}">
        <p14:creationId xmlns:p14="http://schemas.microsoft.com/office/powerpoint/2010/main" val="278047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16454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"Können wir nicht hier und da, ad-hoc JavaScript hinzufügen?"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127628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 dieser Architektur zum Beispiel Spring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WebMVC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Templatesprache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(z.B.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Thymeleaf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 Schnipsel ("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vanilla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oder zum Beispiel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jQuery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78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BEISPIEL-CODE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1FB76F-3899-DBB1-E77C-A114AB9A3E61}"/>
              </a:ext>
            </a:extLst>
          </p:cNvPr>
          <p:cNvSpPr txBox="1"/>
          <p:nvPr/>
        </p:nvSpPr>
        <p:spPr>
          <a:xfrm>
            <a:off x="0" y="11050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Ihr findet das "</a:t>
            </a:r>
            <a:r>
              <a:rPr lang="de-DE" sz="2400" dirty="0" err="1">
                <a:solidFill>
                  <a:srgbClr val="36544F"/>
                </a:solidFill>
              </a:rPr>
              <a:t>Recipify</a:t>
            </a:r>
            <a:r>
              <a:rPr lang="de-DE" sz="2400" dirty="0">
                <a:solidFill>
                  <a:srgbClr val="36544F"/>
                </a:solidFill>
              </a:rPr>
              <a:t>"-Beispiel in unterschiedlichen Implementierungen (und leicht unterschiedlichem Feature-Set) hier: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C259EB-96E5-6C5D-5279-722B4471AB52}"/>
              </a:ext>
            </a:extLst>
          </p:cNvPr>
          <p:cNvSpPr txBox="1"/>
          <p:nvPr/>
        </p:nvSpPr>
        <p:spPr>
          <a:xfrm>
            <a:off x="375449" y="2693594"/>
            <a:ext cx="8393102" cy="461665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1778B8"/>
                </a:solidFill>
              </a:rPr>
              <a:t>https://</a:t>
            </a:r>
            <a:r>
              <a:rPr lang="de-DE" sz="2400" dirty="0" err="1">
                <a:solidFill>
                  <a:srgbClr val="1778B8"/>
                </a:solidFill>
              </a:rPr>
              <a:t>github.com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nilshartmann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jughh</a:t>
            </a:r>
            <a:r>
              <a:rPr lang="de-DE" sz="2400" dirty="0">
                <a:solidFill>
                  <a:srgbClr val="1778B8"/>
                </a:solidFill>
              </a:rPr>
              <a:t>-</a:t>
            </a:r>
            <a:r>
              <a:rPr lang="de-DE" sz="2400" dirty="0" err="1">
                <a:solidFill>
                  <a:srgbClr val="1778B8"/>
                </a:solidFill>
              </a:rPr>
              <a:t>spa</a:t>
            </a:r>
            <a:r>
              <a:rPr lang="de-DE" sz="2400" dirty="0">
                <a:solidFill>
                  <a:srgbClr val="1778B8"/>
                </a:solidFill>
              </a:rPr>
              <a:t>-oder-</a:t>
            </a:r>
            <a:r>
              <a:rPr lang="de-DE" sz="2400" dirty="0" err="1">
                <a:solidFill>
                  <a:srgbClr val="1778B8"/>
                </a:solidFill>
              </a:rPr>
              <a:t>htmx</a:t>
            </a:r>
            <a:r>
              <a:rPr lang="de-DE" sz="2400" dirty="0">
                <a:solidFill>
                  <a:srgbClr val="1778B8"/>
                </a:solidFill>
              </a:rPr>
              <a:t>-backend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4A3341-324C-5B94-DDD4-D5901B81F6E7}"/>
              </a:ext>
            </a:extLst>
          </p:cNvPr>
          <p:cNvSpPr txBox="1"/>
          <p:nvPr/>
        </p:nvSpPr>
        <p:spPr>
          <a:xfrm>
            <a:off x="375449" y="3814701"/>
            <a:ext cx="8393102" cy="461665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1778B8"/>
                </a:solidFill>
              </a:rPr>
              <a:t>https://</a:t>
            </a:r>
            <a:r>
              <a:rPr lang="de-DE" sz="2400" dirty="0" err="1">
                <a:solidFill>
                  <a:srgbClr val="1778B8"/>
                </a:solidFill>
              </a:rPr>
              <a:t>github.com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nilshartmann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nextjs</a:t>
            </a:r>
            <a:r>
              <a:rPr lang="de-DE" sz="2400" dirty="0">
                <a:solidFill>
                  <a:srgbClr val="1778B8"/>
                </a:solidFill>
              </a:rPr>
              <a:t>-workshop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5F5510F-E8B8-3FCC-1104-D39803F84669}"/>
              </a:ext>
            </a:extLst>
          </p:cNvPr>
          <p:cNvSpPr txBox="1"/>
          <p:nvPr/>
        </p:nvSpPr>
        <p:spPr>
          <a:xfrm>
            <a:off x="375449" y="2389981"/>
            <a:ext cx="1695576" cy="307777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HTMX und 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 SPA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FB31B-7E45-863C-4B8E-F39D9DB234AB}"/>
              </a:ext>
            </a:extLst>
          </p:cNvPr>
          <p:cNvSpPr txBox="1"/>
          <p:nvPr/>
        </p:nvSpPr>
        <p:spPr>
          <a:xfrm>
            <a:off x="375449" y="3508357"/>
            <a:ext cx="720320" cy="307777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1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30868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"...hier und da müsste auch noch schnell was interaktives hin..."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12600-6B36-0333-05CA-DD48339A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2428E0A-7247-E4FC-634A-E6F25B60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72AA74-6431-874D-5261-95A28875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9AC7A3-A9CF-B90D-02D5-07EC5EEFE836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5C3D30-5942-A9C5-F132-4B4A8BA675C9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schreiben also noch etwas mehr JavaScript Schnipsel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41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07437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"...und hier... und hier ... und hier...  und ..."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au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weia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E4EA9D-D9DD-E56D-36A1-8F73580D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DF3439-81B6-0FD5-7DA4-1097F0D7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7BA96A-12E6-2C4C-3F00-E171CAA0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F5C939-3005-2599-514C-E13DDCC6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F68ABD-7F03-6444-537A-46B5007FFEDF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550629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 willkürlich auf Frontend und Backend aufgeteilt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32416731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Problem "schleicht sich ein"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gilt das "Gesetz des Umschlagens von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Quantität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Qualität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(F. Engels):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Plötzlich hat unser Code nicht "ein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paar Probleme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sondern ist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kaputt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009899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95762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Dann besser alles in JavaScript?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Single-Page-Anwendungen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ab ca. 2010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 "Seiten" werden jetzt "Anwendungen"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Logik und Daten, Browser für UI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stabile und verbreitete Frameworks für jeden Geschmack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3616341" y="282437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2A897-252E-8AF5-2972-3F16130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19" y="151844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2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4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 Laufzeit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5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8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die Entwicklung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Wie aus der Enterprise Backend-Entwicklung mit Java gewohnt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26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die Entwicklung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Wie aus der Enterprise Backend-Entwicklung mit Java gewohnt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IDEs und Debugger, Typsicherheit, Unit- und Integrationstest, ...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64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die Entwicklung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Wie aus der Enterprise Backend-Entwicklung mit Java gewohnt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IDEs und Debugger, Typsicherheit, Unit- und Integrationstest, ...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Aber: wenn man JavaScript doof findet, falscher Ansatz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4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viel JavaScript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statische Inhalte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9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Ob das ein Problem für die eigene Anwendung ist, muss man von Fall zu Fall entscheiden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</a:pPr>
            <a:r>
              <a:rPr lang="de-DE" sz="2100" dirty="0">
                <a:latin typeface="Source Sans Pro" panose="020B0503030403020204" pitchFamily="34" charset="0"/>
              </a:rPr>
              <a:t>In-House- oder B2B-Anwendungen haben andere Anforderungen als ein Online-Shop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25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986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ist "unser" Code aus "einem Guss"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 weiterhin in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Beispiel: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Likes-Komponente ist interaktive Client-Komponente ("Island")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EC8FD5F-17D9-5C54-D1F3-663AA4BF6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206" y="2358284"/>
            <a:ext cx="4526540" cy="255580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6BC85B33-6002-F97D-5E1E-84AB7C97E27A}"/>
              </a:ext>
            </a:extLst>
          </p:cNvPr>
          <p:cNvSpPr/>
          <p:nvPr/>
        </p:nvSpPr>
        <p:spPr>
          <a:xfrm>
            <a:off x="4617017" y="3518954"/>
            <a:ext cx="799933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3893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0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091E99-BFFD-F800-FE45-1A191246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" y="1458742"/>
            <a:ext cx="8621517" cy="2469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8A42A2-CBCC-F6A0-ED34-AA1E6749ADBB}"/>
              </a:ext>
            </a:extLst>
          </p:cNvPr>
          <p:cNvSpPr txBox="1"/>
          <p:nvPr/>
        </p:nvSpPr>
        <p:spPr>
          <a:xfrm>
            <a:off x="6896795" y="3927944"/>
            <a:ext cx="191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A1A7324-E36F-980F-6CA6-DBF6A4CB2D6E}"/>
              </a:ext>
            </a:extLst>
          </p:cNvPr>
          <p:cNvSpPr/>
          <p:nvPr/>
        </p:nvSpPr>
        <p:spPr>
          <a:xfrm>
            <a:off x="3506525" y="2701294"/>
            <a:ext cx="1121134" cy="399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929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1251DE-C464-D728-199B-FC26E90775AD}"/>
              </a:ext>
            </a:extLst>
          </p:cNvPr>
          <p:cNvSpPr txBox="1"/>
          <p:nvPr/>
        </p:nvSpPr>
        <p:spPr>
          <a:xfrm>
            <a:off x="5803551" y="4330951"/>
            <a:ext cx="3152879" cy="423321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 "Triggern" </a:t>
            </a:r>
            <a:r>
              <a:rPr lang="de-DE" b="0" dirty="0">
                <a:latin typeface="Source Sans Pro" panose="020B0503030403020204" pitchFamily="34" charset="0"/>
              </a:rPr>
              <a:t>Server </a:t>
            </a:r>
            <a:r>
              <a:rPr lang="de-DE" b="0" dirty="0" err="1">
                <a:latin typeface="Source Sans Pro" panose="020B0503030403020204" pitchFamily="34" charset="0"/>
              </a:rPr>
              <a:t>Requests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neue </a:t>
            </a:r>
            <a:r>
              <a:rPr lang="de-DE" dirty="0">
                <a:solidFill>
                  <a:srgbClr val="5AB88F"/>
                </a:solidFill>
                <a:latin typeface="Source Sans Pro" panose="020B0503030403020204" pitchFamily="34" charset="0"/>
              </a:rPr>
              <a:t>UI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Man muss eine Art eigene DSL beherrschen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147F78-70D3-83CA-6BD6-4508BAA9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3F1DEF4-C2ED-ACC6-A6C3-B90A5EFA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844" y="2690836"/>
            <a:ext cx="6211435" cy="21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23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918857" y="1750682"/>
            <a:ext cx="2485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36544F"/>
                </a:solidFill>
              </a:rPr>
              <a:t>Was soll der ganze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     (JavaScript-)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         Quatsch?</a:t>
            </a:r>
          </a:p>
        </p:txBody>
      </p:sp>
    </p:spTree>
    <p:extLst>
      <p:ext uri="{BB962C8B-B14F-4D97-AF65-F5344CB8AC3E}">
        <p14:creationId xmlns:p14="http://schemas.microsoft.com/office/powerpoint/2010/main" val="3718144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 "Triggern" </a:t>
            </a:r>
            <a:r>
              <a:rPr lang="de-DE" b="0" dirty="0">
                <a:latin typeface="Source Sans Pro" panose="020B0503030403020204" pitchFamily="34" charset="0"/>
              </a:rPr>
              <a:t>Server </a:t>
            </a:r>
            <a:r>
              <a:rPr lang="de-DE" b="0" dirty="0" err="1">
                <a:latin typeface="Source Sans Pro" panose="020B0503030403020204" pitchFamily="34" charset="0"/>
              </a:rPr>
              <a:t>Requests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neue </a:t>
            </a:r>
            <a:r>
              <a:rPr lang="de-DE" dirty="0">
                <a:solidFill>
                  <a:srgbClr val="5AB88F"/>
                </a:solidFill>
                <a:latin typeface="Source Sans Pro" panose="020B0503030403020204" pitchFamily="34" charset="0"/>
              </a:rPr>
              <a:t>UI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Man muss eine Art eigene DSL beherrschen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...und eine Template-Sprache im Backend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F147F78-70D3-83CA-6BD6-4508BAA9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83FB74-D887-B4E1-EBD5-53745D66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854" y="2725688"/>
            <a:ext cx="4371015" cy="224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HTMX: Grenzen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alles andere braucht man...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E8D00E-CA05-5BAD-0690-10F1CAF9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5D82D-6EAE-91FE-C977-3373F8353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599" y="1753777"/>
            <a:ext cx="5316101" cy="323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47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Beispiele...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7328" y="77141"/>
            <a:ext cx="913667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</a:p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4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</a:p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  <a:endParaRPr lang="de-DE" sz="105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12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initialer Seitenaufruf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localhost:8100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9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236A73A-439B-4C24-506E-8CB3E8D7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7" y="2202540"/>
            <a:ext cx="3111742" cy="2821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Ermittlung von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Ermittlung von Daten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/ HTMX: In-</a:t>
            </a:r>
            <a:r>
              <a:rPr lang="de-DE" b="0" dirty="0" err="1">
                <a:solidFill>
                  <a:srgbClr val="36544F"/>
                </a:solidFill>
              </a:rPr>
              <a:t>Process</a:t>
            </a:r>
            <a:r>
              <a:rPr lang="de-DE" b="0" dirty="0">
                <a:solidFill>
                  <a:srgbClr val="36544F"/>
                </a:solidFill>
              </a:rPr>
              <a:t>, DB, API, ...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1520092" y="2709404"/>
            <a:ext cx="98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63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236A73A-439B-4C24-506E-8CB3E8D7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7" y="2202540"/>
            <a:ext cx="3111742" cy="2821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Ermittlung von Daten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/ HTMX: In-</a:t>
            </a:r>
            <a:r>
              <a:rPr lang="de-DE" b="0" dirty="0" err="1">
                <a:solidFill>
                  <a:srgbClr val="36544F"/>
                </a:solidFill>
              </a:rPr>
              <a:t>Process</a:t>
            </a:r>
            <a:r>
              <a:rPr lang="de-DE" b="0" dirty="0">
                <a:solidFill>
                  <a:srgbClr val="36544F"/>
                </a:solidFill>
              </a:rPr>
              <a:t>, DB, API, ...</a:t>
            </a:r>
          </a:p>
          <a:p>
            <a:r>
              <a:rPr lang="de-DE" b="0" dirty="0">
                <a:solidFill>
                  <a:srgbClr val="36544F"/>
                </a:solidFill>
              </a:rPr>
              <a:t>Backend muss </a:t>
            </a:r>
            <a:r>
              <a:rPr lang="de-DE" dirty="0"/>
              <a:t>UI</a:t>
            </a:r>
            <a:r>
              <a:rPr lang="de-DE" b="0" dirty="0">
                <a:solidFill>
                  <a:srgbClr val="36544F"/>
                </a:solidFill>
              </a:rPr>
              <a:t> rendern (bei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ist das Implementierungsdetail)</a:t>
            </a:r>
          </a:p>
          <a:p>
            <a:r>
              <a:rPr lang="de-DE" b="0" dirty="0">
                <a:solidFill>
                  <a:srgbClr val="36544F"/>
                </a:solidFill>
              </a:rPr>
              <a:t>Browser bekommt </a:t>
            </a:r>
            <a:r>
              <a:rPr lang="de-DE" dirty="0"/>
              <a:t>UI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1520092" y="2709404"/>
            <a:ext cx="98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6EE06C-DDBB-C332-6246-AC86853FCEFD}"/>
              </a:ext>
            </a:extLst>
          </p:cNvPr>
          <p:cNvSpPr txBox="1"/>
          <p:nvPr/>
        </p:nvSpPr>
        <p:spPr>
          <a:xfrm>
            <a:off x="1345204" y="3739488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FB8E2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1263365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Ermittlung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/ REST / GraphQL API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6498989" y="2313301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F4C2C2-460F-8803-4D53-EB36322E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98" y="1905947"/>
            <a:ext cx="3154991" cy="28605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0AE78D4-DDD2-0772-BDA7-69B3A96FC0D2}"/>
              </a:ext>
            </a:extLst>
          </p:cNvPr>
          <p:cNvSpPr txBox="1"/>
          <p:nvPr/>
        </p:nvSpPr>
        <p:spPr>
          <a:xfrm>
            <a:off x="6498989" y="3336210"/>
            <a:ext cx="106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Node.JS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820CEE-5463-400F-72AA-54E6ABFA6C73}"/>
              </a:ext>
            </a:extLst>
          </p:cNvPr>
          <p:cNvSpPr txBox="1"/>
          <p:nvPr/>
        </p:nvSpPr>
        <p:spPr>
          <a:xfrm>
            <a:off x="6484947" y="4521052"/>
            <a:ext cx="1091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Quarkus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2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Ermittlung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/ REST / GraphQL API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Frontend-Anwendung bekommt </a:t>
            </a:r>
            <a:r>
              <a:rPr lang="de-DE" dirty="0">
                <a:solidFill>
                  <a:srgbClr val="9E60B8"/>
                </a:solidFill>
              </a:rPr>
              <a:t>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6498989" y="2313301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F4C2C2-460F-8803-4D53-EB36322E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98" y="1905947"/>
            <a:ext cx="3154991" cy="28605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0AE78D4-DDD2-0772-BDA7-69B3A96FC0D2}"/>
              </a:ext>
            </a:extLst>
          </p:cNvPr>
          <p:cNvSpPr txBox="1"/>
          <p:nvPr/>
        </p:nvSpPr>
        <p:spPr>
          <a:xfrm>
            <a:off x="6498989" y="3336210"/>
            <a:ext cx="106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Node.JS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820CEE-5463-400F-72AA-54E6ABFA6C73}"/>
              </a:ext>
            </a:extLst>
          </p:cNvPr>
          <p:cNvSpPr txBox="1"/>
          <p:nvPr/>
        </p:nvSpPr>
        <p:spPr>
          <a:xfrm>
            <a:off x="6484947" y="4521052"/>
            <a:ext cx="1091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Quarkus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CAD80A-6E9C-D499-0280-D318924B4253}"/>
              </a:ext>
            </a:extLst>
          </p:cNvPr>
          <p:cNvSpPr txBox="1"/>
          <p:nvPr/>
        </p:nvSpPr>
        <p:spPr>
          <a:xfrm>
            <a:off x="4233908" y="4066178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E60B8"/>
                </a:solidFill>
              </a:rPr>
              <a:t>z.B. JSON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2E1F92-C7E7-2FC5-4959-E0AA9CC68B52}"/>
              </a:ext>
            </a:extLst>
          </p:cNvPr>
          <p:cNvSpPr txBox="1"/>
          <p:nvPr/>
        </p:nvSpPr>
        <p:spPr>
          <a:xfrm>
            <a:off x="4458863" y="3336209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E60B8"/>
                </a:solidFill>
              </a:rPr>
              <a:t>z.B. JSON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338F78-AEA8-5320-6082-E488CDA14A6A}"/>
              </a:ext>
            </a:extLst>
          </p:cNvPr>
          <p:cNvSpPr txBox="1"/>
          <p:nvPr/>
        </p:nvSpPr>
        <p:spPr>
          <a:xfrm>
            <a:off x="4852303" y="26611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E60B8"/>
                </a:solidFill>
              </a:rPr>
              <a:t>z.B. JSON</a:t>
            </a:r>
          </a:p>
        </p:txBody>
      </p:sp>
    </p:spTree>
    <p:extLst>
      <p:ext uri="{BB962C8B-B14F-4D97-AF65-F5344CB8AC3E}">
        <p14:creationId xmlns:p14="http://schemas.microsoft.com/office/powerpoint/2010/main" val="25500886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5314461" cy="3996928"/>
          </a:xfrm>
        </p:spPr>
        <p:txBody>
          <a:bodyPr>
            <a:normAutofit/>
          </a:bodyPr>
          <a:lstStyle/>
          <a:p>
            <a:r>
              <a:rPr lang="de-DE" dirty="0"/>
              <a:t>Beispiel: initialer Seitenaufruf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 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JavaScript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Template-Sprache im Backend</a:t>
            </a:r>
          </a:p>
          <a:p>
            <a:pPr lvl="1"/>
            <a:r>
              <a:rPr lang="de-DE" sz="2100" dirty="0"/>
              <a:t>Beispiel: Spring </a:t>
            </a:r>
            <a:r>
              <a:rPr lang="de-DE" sz="2100" dirty="0" err="1"/>
              <a:t>WebMVC</a:t>
            </a:r>
            <a:r>
              <a:rPr lang="de-DE" sz="2100" dirty="0"/>
              <a:t> + </a:t>
            </a:r>
            <a:r>
              <a:rPr lang="de-DE" sz="2100" dirty="0" err="1"/>
              <a:t>Thymeleaf</a:t>
            </a:r>
            <a:endParaRPr lang="de-DE" sz="21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2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Demo: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8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918857" y="1750682"/>
            <a:ext cx="3624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Frontend?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Das ist doch kein Problem,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bisschen HTML+CSS = fertig</a:t>
            </a:r>
          </a:p>
        </p:txBody>
      </p:sp>
    </p:spTree>
    <p:extLst>
      <p:ext uri="{BB962C8B-B14F-4D97-AF65-F5344CB8AC3E}">
        <p14:creationId xmlns:p14="http://schemas.microsoft.com/office/powerpoint/2010/main" val="3314162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Daten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HTML / UI für Ausschnitt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HTML für Ausschnitt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46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r>
              <a:rPr lang="de-DE" b="0" dirty="0">
                <a:solidFill>
                  <a:srgbClr val="36544F"/>
                </a:solidFill>
              </a:rPr>
              <a:t>Trigger auf (a)-Element</a:t>
            </a:r>
          </a:p>
          <a:p>
            <a:r>
              <a:rPr lang="de-DE" b="0" dirty="0">
                <a:solidFill>
                  <a:srgbClr val="36544F"/>
                </a:solidFill>
              </a:rPr>
              <a:t>Verhindert das "klassische" Navigieren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Lädt neues HTML, ersetzt "</a:t>
            </a:r>
            <a:r>
              <a:rPr lang="de-DE" b="0" dirty="0" err="1">
                <a:solidFill>
                  <a:srgbClr val="36544F"/>
                </a:solidFill>
              </a:rPr>
              <a:t>main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21C849D-0E58-6EBC-24A6-86E7F2E9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1" y="2705163"/>
            <a:ext cx="4290647" cy="21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14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Warum eigentlich kein </a:t>
            </a:r>
            <a:r>
              <a:rPr lang="de-DE" b="0" dirty="0" err="1">
                <a:solidFill>
                  <a:srgbClr val="36544F"/>
                </a:solidFill>
              </a:rPr>
              <a:t>Full</a:t>
            </a:r>
            <a:r>
              <a:rPr lang="de-DE" b="0" dirty="0">
                <a:solidFill>
                  <a:srgbClr val="36544F"/>
                </a:solidFill>
              </a:rPr>
              <a:t>-Page-</a:t>
            </a:r>
            <a:r>
              <a:rPr lang="de-DE" b="0" dirty="0" err="1">
                <a:solidFill>
                  <a:srgbClr val="36544F"/>
                </a:solidFill>
              </a:rPr>
              <a:t>Reload</a:t>
            </a:r>
            <a:r>
              <a:rPr lang="de-DE" b="0" dirty="0">
                <a:solidFill>
                  <a:srgbClr val="36544F"/>
                </a:solidFill>
              </a:rPr>
              <a:t>? 🤔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 Newsletter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32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Warum eigentlich kein </a:t>
            </a:r>
            <a:r>
              <a:rPr lang="de-DE" b="0" dirty="0" err="1">
                <a:solidFill>
                  <a:srgbClr val="36544F"/>
                </a:solidFill>
              </a:rPr>
              <a:t>Full</a:t>
            </a:r>
            <a:r>
              <a:rPr lang="de-DE" b="0" dirty="0">
                <a:solidFill>
                  <a:srgbClr val="36544F"/>
                </a:solidFill>
              </a:rPr>
              <a:t>-Page-</a:t>
            </a:r>
            <a:r>
              <a:rPr lang="de-DE" b="0" dirty="0" err="1">
                <a:solidFill>
                  <a:srgbClr val="36544F"/>
                </a:solidFill>
              </a:rPr>
              <a:t>Reload</a:t>
            </a:r>
            <a:r>
              <a:rPr lang="de-DE" b="0" dirty="0">
                <a:solidFill>
                  <a:srgbClr val="36544F"/>
                </a:solidFill>
              </a:rPr>
              <a:t>? 🤔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Indikator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59659C-C96B-1578-EC06-20F4864CC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07"/>
          <a:stretch/>
        </p:blipFill>
        <p:spPr>
          <a:xfrm>
            <a:off x="5223389" y="769544"/>
            <a:ext cx="3467320" cy="180220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A95C4B3-7E9D-8ABA-25FB-4F8EC10A2588}"/>
              </a:ext>
            </a:extLst>
          </p:cNvPr>
          <p:cNvSpPr/>
          <p:nvPr/>
        </p:nvSpPr>
        <p:spPr>
          <a:xfrm>
            <a:off x="7315200" y="2180846"/>
            <a:ext cx="656492" cy="30444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3365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Loading</a:t>
            </a:r>
            <a:r>
              <a:rPr lang="de-DE" dirty="0"/>
              <a:t> Indikator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: Transition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14A048-9893-2896-E69E-BD266F24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1" y="769545"/>
            <a:ext cx="4053474" cy="41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4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907692" cy="3996928"/>
          </a:xfrm>
        </p:spPr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Loading</a:t>
            </a:r>
            <a:r>
              <a:rPr lang="de-DE" dirty="0"/>
              <a:t> Indikator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CSS-Klasse wird während Request an markiertes Element gehängt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Flexibilität?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8888D-D0CD-894F-06E7-19F79611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57" y="1026600"/>
            <a:ext cx="4680927" cy="3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678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Sortierung in der URL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18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SPA (und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) Code arbeitet mit URL</a:t>
            </a:r>
          </a:p>
          <a:p>
            <a:r>
              <a:rPr lang="de-DE" dirty="0">
                <a:solidFill>
                  <a:srgbClr val="36544F"/>
                </a:solidFill>
              </a:rPr>
              <a:t>Identischer </a:t>
            </a:r>
            <a:r>
              <a:rPr lang="de-DE" b="0" dirty="0">
                <a:solidFill>
                  <a:srgbClr val="36544F"/>
                </a:solidFill>
              </a:rPr>
              <a:t>Code für initialen Seitenaufbau und für Neusortierung nach Klick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E727D1-B795-8992-EEDD-93B86B8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63" y="2036449"/>
            <a:ext cx="4925073" cy="29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06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Trigger definieren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URL umschreiben, um "SPA Verhalten" zu bekommen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5991B6-4CCE-670D-50CD-94EAC085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782" y="1940268"/>
            <a:ext cx="5548435" cy="28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66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</a:t>
            </a:r>
            <a:r>
              <a:rPr lang="de-DE" dirty="0">
                <a:solidFill>
                  <a:srgbClr val="36544F"/>
                </a:solidFill>
              </a:rPr>
              <a:t>Zwei</a:t>
            </a:r>
            <a:r>
              <a:rPr lang="de-DE" b="0" dirty="0">
                <a:solidFill>
                  <a:srgbClr val="36544F"/>
                </a:solidFill>
              </a:rPr>
              <a:t> Endpunkte erforderlich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</a:t>
            </a:r>
            <a:r>
              <a:rPr lang="de-DE" sz="2100" b="1" dirty="0"/>
              <a:t>eins</a:t>
            </a:r>
            <a:r>
              <a:rPr lang="de-DE" sz="2100" dirty="0"/>
              <a:t> für initiale, vollständige Seite (mit oder ohne Sortierung)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6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683681" y="1750682"/>
            <a:ext cx="4095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Können wir das nicht nebenbei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 machen?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</a:rPr>
              <a:t>Was soll da schon schiefgehen?</a:t>
            </a:r>
          </a:p>
        </p:txBody>
      </p:sp>
    </p:spTree>
    <p:extLst>
      <p:ext uri="{BB962C8B-B14F-4D97-AF65-F5344CB8AC3E}">
        <p14:creationId xmlns:p14="http://schemas.microsoft.com/office/powerpoint/2010/main" val="29088688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</a:t>
            </a:r>
            <a:r>
              <a:rPr lang="de-DE" dirty="0">
                <a:solidFill>
                  <a:srgbClr val="36544F"/>
                </a:solidFill>
              </a:rPr>
              <a:t>Zwei</a:t>
            </a:r>
            <a:r>
              <a:rPr lang="de-DE" b="0" dirty="0">
                <a:solidFill>
                  <a:srgbClr val="36544F"/>
                </a:solidFill>
              </a:rPr>
              <a:t> Endpunkte erforderlich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</a:t>
            </a:r>
            <a:r>
              <a:rPr lang="de-DE" sz="2100" b="1" dirty="0"/>
              <a:t>eins</a:t>
            </a:r>
            <a:r>
              <a:rPr lang="de-DE" sz="2100" dirty="0"/>
              <a:t> für initiale, vollständige Seite (mit oder ohne Sortierung)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</a:t>
            </a:r>
            <a:r>
              <a:rPr lang="de-DE" sz="2100" b="1" dirty="0"/>
              <a:t>zwei</a:t>
            </a:r>
            <a:r>
              <a:rPr lang="de-DE" sz="2100" dirty="0"/>
              <a:t> für den Trigger zum Sortieren auf dem Link (nur Austausch des main-Elementes)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4235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Client-Zustand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 "</a:t>
            </a:r>
            <a:r>
              <a:rPr lang="de-DE" b="0" dirty="0" err="1">
                <a:solidFill>
                  <a:srgbClr val="36544F"/>
                </a:solidFill>
              </a:rPr>
              <a:t>Servings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2F220F-6EDB-0F5E-B26F-3D7A04D9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991158-A562-3E4F-D3C8-79EEB1855CE5}"/>
              </a:ext>
            </a:extLst>
          </p:cNvPr>
          <p:cNvSpPr/>
          <p:nvPr/>
        </p:nvSpPr>
        <p:spPr>
          <a:xfrm>
            <a:off x="7905261" y="3438497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31A187-9422-27ED-C72A-85099EF799C6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5454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Client-Zustand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Nur neu rendern auf dem Client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Nur Client und/oder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Nur Client und/oder Server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2F220F-6EDB-0F5E-B26F-3D7A04D9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991158-A562-3E4F-D3C8-79EEB1855CE5}"/>
              </a:ext>
            </a:extLst>
          </p:cNvPr>
          <p:cNvSpPr/>
          <p:nvPr/>
        </p:nvSpPr>
        <p:spPr>
          <a:xfrm>
            <a:off x="7905261" y="3438497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31A187-9422-27ED-C72A-85099EF799C6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3991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45168" cy="399692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E60B8"/>
                </a:solidFill>
              </a:rPr>
              <a:t>Klassisches Beispiel für globalen, nur Client-seitigen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global im Client gehalten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Komponente darf die Daten ändern und lesen</a:t>
            </a:r>
          </a:p>
          <a:p>
            <a:pPr marL="514350" lvl="2">
              <a:spcBef>
                <a:spcPts val="750"/>
              </a:spcBef>
            </a:pPr>
            <a:r>
              <a:rPr lang="de-DE" sz="2100" dirty="0"/>
              <a:t>vergleichbar mit UI-Service-Layer-Zugriff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können wiederverwendet werden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84B636-B2D0-B5D1-8C9A-C9FD8170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49" y="901152"/>
            <a:ext cx="4855081" cy="33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85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21968" cy="399692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E60B8"/>
                </a:solidFill>
              </a:rPr>
              <a:t>HTMX Option 1: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Entweder: Client-seitig per JavaScript </a:t>
            </a: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Ohne HTMX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JavaScript-Schnipsel einstreuen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Code-Probleme wie vor zehn Jahren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7A9795-5EE5-EB3B-6CA2-19049483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18EC640-3A99-9DD7-974C-506A7020FCF2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D14EE-05AF-89F5-9ECC-346FFD850203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07D01B3-F864-D177-F60F-3B7457DA4B94}"/>
              </a:ext>
            </a:extLst>
          </p:cNvPr>
          <p:cNvCxnSpPr>
            <a:cxnSpLocks/>
          </p:cNvCxnSpPr>
          <p:nvPr/>
        </p:nvCxnSpPr>
        <p:spPr>
          <a:xfrm flipV="1">
            <a:off x="7007960" y="1587773"/>
            <a:ext cx="756623" cy="22422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F4DB1D-0660-5EAE-D96A-EC03F38A3075}"/>
              </a:ext>
            </a:extLst>
          </p:cNvPr>
          <p:cNvSpPr txBox="1"/>
          <p:nvPr/>
        </p:nvSpPr>
        <p:spPr>
          <a:xfrm>
            <a:off x="7518893" y="2726741"/>
            <a:ext cx="104432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1778B8"/>
                </a:solidFill>
              </a:rPr>
              <a:t>Trigger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B5241C-5AEB-DC11-6C7E-832B1210C39B}"/>
              </a:ext>
            </a:extLst>
          </p:cNvPr>
          <p:cNvSpPr txBox="1"/>
          <p:nvPr/>
        </p:nvSpPr>
        <p:spPr>
          <a:xfrm>
            <a:off x="6582259" y="3830051"/>
            <a:ext cx="122360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Updates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690D59-DD55-8712-1B5A-E0D457DE2F97}"/>
              </a:ext>
            </a:extLst>
          </p:cNvPr>
          <p:cNvCxnSpPr>
            <a:cxnSpLocks/>
          </p:cNvCxnSpPr>
          <p:nvPr/>
        </p:nvCxnSpPr>
        <p:spPr>
          <a:xfrm>
            <a:off x="8353059" y="3168296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98F0707-04A5-F07A-DF76-055A762A8B89}"/>
              </a:ext>
            </a:extLst>
          </p:cNvPr>
          <p:cNvCxnSpPr>
            <a:cxnSpLocks/>
          </p:cNvCxnSpPr>
          <p:nvPr/>
        </p:nvCxnSpPr>
        <p:spPr>
          <a:xfrm>
            <a:off x="7993183" y="3179747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F7846B7-7990-4087-8CAF-342A0C71AE9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194062" y="3555728"/>
            <a:ext cx="687262" cy="2743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2311E1-8903-C439-3085-6433B34F69D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55242" y="4060884"/>
            <a:ext cx="327017" cy="434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7860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client</a:t>
            </a:r>
            <a:r>
              <a:rPr lang="de-DE" dirty="0"/>
              <a:t>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21968" cy="3996928"/>
          </a:xfrm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9E60B8"/>
                </a:solidFill>
              </a:rPr>
              <a:t>HTMX Option 2: Serverseitig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Klick auf +/-Button ist ein "Trigger"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Lädt neue UI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Problem: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Aktualisierung an mehreren Stellen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Das ginge mit "Out-</a:t>
            </a:r>
            <a:r>
              <a:rPr lang="de-DE" sz="2100" dirty="0" err="1"/>
              <a:t>of</a:t>
            </a:r>
            <a:r>
              <a:rPr lang="de-DE" sz="2100" dirty="0"/>
              <a:t>-Band"</a:t>
            </a:r>
            <a:endParaRPr lang="de-DE" sz="2100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Sogar über "Seiten"-Wechsel hinaus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Wo merken wir uns den Zähler?</a:t>
            </a:r>
          </a:p>
          <a:p>
            <a:pPr marL="514350" lvl="2">
              <a:lnSpc>
                <a:spcPct val="130000"/>
              </a:lnSpc>
              <a:spcBef>
                <a:spcPts val="750"/>
              </a:spcBef>
            </a:pPr>
            <a:r>
              <a:rPr lang="de-DE" sz="2100" dirty="0"/>
              <a:t>Wird schnell unübersichtlich</a:t>
            </a:r>
          </a:p>
          <a:p>
            <a:pPr marL="514350" lvl="2">
              <a:spcBef>
                <a:spcPts val="750"/>
              </a:spcBef>
            </a:pPr>
            <a:endParaRPr lang="de-DE" sz="21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7A9795-5EE5-EB3B-6CA2-19049483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18EC640-3A99-9DD7-974C-506A7020FCF2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D14EE-05AF-89F5-9ECC-346FFD850203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07D01B3-F864-D177-F60F-3B7457DA4B94}"/>
              </a:ext>
            </a:extLst>
          </p:cNvPr>
          <p:cNvCxnSpPr>
            <a:cxnSpLocks/>
          </p:cNvCxnSpPr>
          <p:nvPr/>
        </p:nvCxnSpPr>
        <p:spPr>
          <a:xfrm flipV="1">
            <a:off x="7007960" y="1587773"/>
            <a:ext cx="756623" cy="22422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F4DB1D-0660-5EAE-D96A-EC03F38A3075}"/>
              </a:ext>
            </a:extLst>
          </p:cNvPr>
          <p:cNvSpPr txBox="1"/>
          <p:nvPr/>
        </p:nvSpPr>
        <p:spPr>
          <a:xfrm>
            <a:off x="7518893" y="2726741"/>
            <a:ext cx="104432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1778B8"/>
                </a:solidFill>
              </a:rPr>
              <a:t>Trigger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B5241C-5AEB-DC11-6C7E-832B1210C39B}"/>
              </a:ext>
            </a:extLst>
          </p:cNvPr>
          <p:cNvSpPr txBox="1"/>
          <p:nvPr/>
        </p:nvSpPr>
        <p:spPr>
          <a:xfrm>
            <a:off x="6582259" y="3830051"/>
            <a:ext cx="122360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Updates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690D59-DD55-8712-1B5A-E0D457DE2F97}"/>
              </a:ext>
            </a:extLst>
          </p:cNvPr>
          <p:cNvCxnSpPr>
            <a:cxnSpLocks/>
          </p:cNvCxnSpPr>
          <p:nvPr/>
        </p:nvCxnSpPr>
        <p:spPr>
          <a:xfrm>
            <a:off x="8353059" y="3168296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98F0707-04A5-F07A-DF76-055A762A8B89}"/>
              </a:ext>
            </a:extLst>
          </p:cNvPr>
          <p:cNvCxnSpPr>
            <a:cxnSpLocks/>
          </p:cNvCxnSpPr>
          <p:nvPr/>
        </p:nvCxnSpPr>
        <p:spPr>
          <a:xfrm>
            <a:off x="7993183" y="3179747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F7846B7-7990-4087-8CAF-342A0C71AE9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194062" y="3555728"/>
            <a:ext cx="687262" cy="2743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2311E1-8903-C439-3085-6433B34F69D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55242" y="4060884"/>
            <a:ext cx="327017" cy="434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114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Like Button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9517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Request, aktualisierter Like kommt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HTTP Request (ggf. proprietäres Protokoll, z.B.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Server Action)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Server Request (UI kommt zurück)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9409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Like-Button ist "Client-Komponente", da sie interaktiv ist (anklickbar)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Kann aber transparent mit Server-Komponenten gemischt werden</a:t>
            </a:r>
          </a:p>
          <a:p>
            <a:pPr marL="0" indent="0">
              <a:lnSpc>
                <a:spcPct val="11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E171D3-F130-AC96-DDB7-F0EE3B43EDD7}"/>
              </a:ext>
            </a:extLst>
          </p:cNvPr>
          <p:cNvSpPr/>
          <p:nvPr/>
        </p:nvSpPr>
        <p:spPr>
          <a:xfrm>
            <a:off x="5291014" y="1909396"/>
            <a:ext cx="1758463" cy="2334357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3C1DB-D1A7-33DC-F21F-D3149C296B48}"/>
              </a:ext>
            </a:extLst>
          </p:cNvPr>
          <p:cNvSpPr/>
          <p:nvPr/>
        </p:nvSpPr>
        <p:spPr>
          <a:xfrm>
            <a:off x="5736493" y="3705743"/>
            <a:ext cx="1023816" cy="23446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3060E8-9B80-8D89-BCE0-847AAE0CCD86}"/>
              </a:ext>
            </a:extLst>
          </p:cNvPr>
          <p:cNvSpPr/>
          <p:nvPr/>
        </p:nvSpPr>
        <p:spPr>
          <a:xfrm>
            <a:off x="7140500" y="1909396"/>
            <a:ext cx="1815930" cy="2334356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152B90-CD7E-60A5-FE0D-42DFBCF0C99A}"/>
              </a:ext>
            </a:extLst>
          </p:cNvPr>
          <p:cNvSpPr/>
          <p:nvPr/>
        </p:nvSpPr>
        <p:spPr>
          <a:xfrm>
            <a:off x="5233547" y="1835149"/>
            <a:ext cx="3813906" cy="2491913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2E74D1-D55A-B39D-6DD3-A474359DD4FA}"/>
              </a:ext>
            </a:extLst>
          </p:cNvPr>
          <p:cNvSpPr/>
          <p:nvPr/>
        </p:nvSpPr>
        <p:spPr>
          <a:xfrm>
            <a:off x="4806466" y="899747"/>
            <a:ext cx="4290644" cy="3474208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85286D-E316-6F40-9FFC-CC436DBA8055}"/>
              </a:ext>
            </a:extLst>
          </p:cNvPr>
          <p:cNvSpPr txBox="1"/>
          <p:nvPr/>
        </p:nvSpPr>
        <p:spPr>
          <a:xfrm>
            <a:off x="5124127" y="4327062"/>
            <a:ext cx="283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9E60B8"/>
                </a:solidFill>
              </a:rPr>
              <a:t>Server Komponenten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655A9F-B4A1-9E14-9DEE-6C37FD020B16}"/>
              </a:ext>
            </a:extLst>
          </p:cNvPr>
          <p:cNvSpPr txBox="1"/>
          <p:nvPr/>
        </p:nvSpPr>
        <p:spPr>
          <a:xfrm>
            <a:off x="1901035" y="3592140"/>
            <a:ext cx="258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Client Komponente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01BB786-1FDF-1DE9-E08F-5A21FD4768D0}"/>
              </a:ext>
            </a:extLst>
          </p:cNvPr>
          <p:cNvCxnSpPr>
            <a:stCxn id="12" idx="3"/>
          </p:cNvCxnSpPr>
          <p:nvPr/>
        </p:nvCxnSpPr>
        <p:spPr>
          <a:xfrm>
            <a:off x="4488346" y="3822973"/>
            <a:ext cx="8026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807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Like-Button ist "Client-Komponente", da sie interaktiv ist (anklickbar)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Kann aber transparent mit Server-Komponenten gemischt werden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Nur der JS-Code der Client-Komponente kommt in den Browser!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85286D-E316-6F40-9FFC-CC436DBA8055}"/>
              </a:ext>
            </a:extLst>
          </p:cNvPr>
          <p:cNvSpPr txBox="1"/>
          <p:nvPr/>
        </p:nvSpPr>
        <p:spPr>
          <a:xfrm>
            <a:off x="5539631" y="3647173"/>
            <a:ext cx="283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9E60B8"/>
                </a:solidFill>
              </a:rPr>
              <a:t>Server Komponenten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655A9F-B4A1-9E14-9DEE-6C37FD020B16}"/>
              </a:ext>
            </a:extLst>
          </p:cNvPr>
          <p:cNvSpPr txBox="1"/>
          <p:nvPr/>
        </p:nvSpPr>
        <p:spPr>
          <a:xfrm>
            <a:off x="2952320" y="3709745"/>
            <a:ext cx="258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Client Komponente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DF72C86-1FC3-B1E9-7E39-24AF28A7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70" y="846392"/>
            <a:ext cx="4526540" cy="255580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25729" y="2007062"/>
            <a:ext cx="799933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3C1DB-D1A7-33DC-F21F-D3149C296B48}"/>
              </a:ext>
            </a:extLst>
          </p:cNvPr>
          <p:cNvSpPr/>
          <p:nvPr/>
        </p:nvSpPr>
        <p:spPr>
          <a:xfrm>
            <a:off x="5211996" y="2282552"/>
            <a:ext cx="1290404" cy="23446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C0D36-252B-5BC4-41A6-618D8D92DA04}"/>
              </a:ext>
            </a:extLst>
          </p:cNvPr>
          <p:cNvSpPr/>
          <p:nvPr/>
        </p:nvSpPr>
        <p:spPr>
          <a:xfrm>
            <a:off x="5050831" y="1788256"/>
            <a:ext cx="1758463" cy="90805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383A92-1F3D-D442-4C68-30F867826246}"/>
              </a:ext>
            </a:extLst>
          </p:cNvPr>
          <p:cNvSpPr/>
          <p:nvPr/>
        </p:nvSpPr>
        <p:spPr>
          <a:xfrm>
            <a:off x="4889679" y="1322204"/>
            <a:ext cx="2201164" cy="1647641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ACC0FC0-AEA9-10D0-BC60-CBB753EEAA93}"/>
              </a:ext>
            </a:extLst>
          </p:cNvPr>
          <p:cNvSpPr/>
          <p:nvPr/>
        </p:nvSpPr>
        <p:spPr>
          <a:xfrm>
            <a:off x="5042079" y="1559331"/>
            <a:ext cx="1913613" cy="202031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01BB786-1FDF-1DE9-E08F-5A21FD4768D0}"/>
              </a:ext>
            </a:extLst>
          </p:cNvPr>
          <p:cNvCxnSpPr>
            <a:cxnSpLocks/>
          </p:cNvCxnSpPr>
          <p:nvPr/>
        </p:nvCxnSpPr>
        <p:spPr>
          <a:xfrm flipV="1">
            <a:off x="4806462" y="2241524"/>
            <a:ext cx="405534" cy="15645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7C8EA9E-DA84-9003-EBC4-0AB202A7D9D2}"/>
              </a:ext>
            </a:extLst>
          </p:cNvPr>
          <p:cNvCxnSpPr>
            <a:cxnSpLocks/>
          </p:cNvCxnSpPr>
          <p:nvPr/>
        </p:nvCxnSpPr>
        <p:spPr>
          <a:xfrm flipH="1" flipV="1">
            <a:off x="6297423" y="2761993"/>
            <a:ext cx="397610" cy="893924"/>
          </a:xfrm>
          <a:prstGeom prst="line">
            <a:avLst/>
          </a:prstGeom>
          <a:ln w="28575">
            <a:solidFill>
              <a:srgbClr val="9E6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59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Was soll schon schief gehen?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FA56C3-75FE-147D-9E1F-4421E38D72F1}"/>
              </a:ext>
            </a:extLst>
          </p:cNvPr>
          <p:cNvSpPr txBox="1"/>
          <p:nvPr/>
        </p:nvSpPr>
        <p:spPr>
          <a:xfrm rot="720567">
            <a:off x="7372924" y="236743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D19991-6887-243F-1A06-77A2C6F0EE31}"/>
              </a:ext>
            </a:extLst>
          </p:cNvPr>
          <p:cNvSpPr txBox="1"/>
          <p:nvPr/>
        </p:nvSpPr>
        <p:spPr>
          <a:xfrm rot="20700000">
            <a:off x="420331" y="241139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0EE27AD-5A01-95E9-C82A-B1C58D21261F}"/>
              </a:ext>
            </a:extLst>
          </p:cNvPr>
          <p:cNvSpPr txBox="1"/>
          <p:nvPr/>
        </p:nvSpPr>
        <p:spPr>
          <a:xfrm>
            <a:off x="-1078523" y="-1109785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51AB063-1766-300E-7980-B3698800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74" y="1519098"/>
            <a:ext cx="5115461" cy="3506325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80DD7B-FD10-C5B7-6CC5-996919938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3" t="43258" r="26394" b="51450"/>
          <a:stretch/>
        </p:blipFill>
        <p:spPr>
          <a:xfrm>
            <a:off x="4157488" y="3011563"/>
            <a:ext cx="2127112" cy="427652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1E34D3D-1EB5-8E9B-DC6A-786726096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3" t="58841" r="69495" b="34486"/>
          <a:stretch/>
        </p:blipFill>
        <p:spPr>
          <a:xfrm>
            <a:off x="3041779" y="3476394"/>
            <a:ext cx="565627" cy="472752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CC90C66-C56E-4AD4-DAD3-65ADCFBB0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4" t="58841" r="81898" b="35042"/>
          <a:stretch/>
        </p:blipFill>
        <p:spPr>
          <a:xfrm>
            <a:off x="2204632" y="3439215"/>
            <a:ext cx="671829" cy="472752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AFD7B25-A2E3-FEAB-4DA7-29C6D327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3" t="935" r="75574" b="94167"/>
          <a:stretch/>
        </p:blipFill>
        <p:spPr>
          <a:xfrm>
            <a:off x="2431475" y="1528792"/>
            <a:ext cx="978856" cy="350985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1D02FD5-E719-0C8F-38E4-AE244EE55F8A}"/>
              </a:ext>
            </a:extLst>
          </p:cNvPr>
          <p:cNvCxnSpPr/>
          <p:nvPr/>
        </p:nvCxnSpPr>
        <p:spPr>
          <a:xfrm flipH="1" flipV="1">
            <a:off x="3041779" y="1897116"/>
            <a:ext cx="373224" cy="98471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27A47DF-D6D0-27FE-4ADC-745EFC47457C}"/>
              </a:ext>
            </a:extLst>
          </p:cNvPr>
          <p:cNvCxnSpPr>
            <a:cxnSpLocks/>
          </p:cNvCxnSpPr>
          <p:nvPr/>
        </p:nvCxnSpPr>
        <p:spPr>
          <a:xfrm flipH="1" flipV="1">
            <a:off x="3423857" y="3757632"/>
            <a:ext cx="460389" cy="23831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19792D1-46CB-F178-1CF9-E471C9D096DB}"/>
              </a:ext>
            </a:extLst>
          </p:cNvPr>
          <p:cNvCxnSpPr>
            <a:cxnSpLocks/>
          </p:cNvCxnSpPr>
          <p:nvPr/>
        </p:nvCxnSpPr>
        <p:spPr>
          <a:xfrm flipH="1" flipV="1">
            <a:off x="5106913" y="3414272"/>
            <a:ext cx="629134" cy="49769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948DF173-47A8-873C-837D-6130F5FA9946}"/>
              </a:ext>
            </a:extLst>
          </p:cNvPr>
          <p:cNvSpPr/>
          <p:nvPr/>
        </p:nvSpPr>
        <p:spPr>
          <a:xfrm>
            <a:off x="4572000" y="3100068"/>
            <a:ext cx="520323" cy="294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603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75109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Auswahl-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1824167"/>
            <a:ext cx="9082454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Kriterien</a:t>
            </a:r>
            <a:endParaRPr lang="de-DE" sz="2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687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Wie interaktiv ist meine Anwendung eigentlich?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Tipp: nicht unterschätzen!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084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Habe ich mit (viel) JavaScript zur Laufzeit ein Problem?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Das ist nicht für jede Anwendung der Fall!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81696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Habe ich mit (viel) JavaScript in der Entwicklung ein Problem?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Dann eher kein JavaScript-basierter Ansatz 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884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Wie gefällt mir die Entwicklung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Sprache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Tooling</a:t>
            </a:r>
            <a:r>
              <a:rPr lang="de-DE" dirty="0"/>
              <a:t>, Entwicklungsumgebung etc.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Bei HTMX beachten: wie sieht die Template-Sprache auch? Gefällt mir das?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0602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Wie gefällt mir die Entwicklung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Sprache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Tooling</a:t>
            </a:r>
            <a:r>
              <a:rPr lang="de-DE" dirty="0"/>
              <a:t>, Entwicklungsumgebung etc.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Bei HTMX beachten: wie sieht die Template-Sprache auch? Gefällt mir das?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Ist Laufzeit nicht das wichtigere Kriterium?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Ja aber!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Wenn wir kein Bock haben, die Anwendung zu bauen, wird das ja auch nichts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Hier muss man vielleicht eine Balance finden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923886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Komponentenmodell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Anwendungen sind komplex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Mit Komponenten kann Komplexit</a:t>
            </a:r>
            <a:r>
              <a:rPr lang="de-DE" dirty="0"/>
              <a:t>ät aufgeteilt werden (wie im Backend)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Unterstützt meine gewünschte Technologie das?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SPA und </a:t>
            </a:r>
            <a:r>
              <a:rPr lang="de-DE" sz="1800" dirty="0" err="1"/>
              <a:t>Fullstack</a:t>
            </a:r>
            <a:r>
              <a:rPr lang="de-DE" sz="1800" dirty="0"/>
              <a:t> (JavaScript): Ja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HTMX: kommt auf das Backend an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4029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75109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Die </a:t>
            </a:r>
            <a:r>
              <a:rPr lang="de-DE" sz="60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Qual</a:t>
            </a:r>
            <a:r>
              <a:rPr lang="de-DE" sz="60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 der </a:t>
            </a:r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Wahl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1824167"/>
            <a:ext cx="9082454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3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861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Laufzeit-Sicht: </a:t>
            </a:r>
            <a:r>
              <a:rPr lang="de-DE" dirty="0" err="1"/>
              <a:t>Fullstack</a:t>
            </a:r>
            <a:r>
              <a:rPr lang="de-DE" dirty="0"/>
              <a:t> + HTMX </a:t>
            </a:r>
            <a:r>
              <a:rPr lang="de-DE"/>
              <a:t>vorsichtig vergleichbar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0518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Entwicklung: </a:t>
            </a:r>
            <a:r>
              <a:rPr lang="de-DE" dirty="0" err="1"/>
              <a:t>Fullstack</a:t>
            </a:r>
            <a:r>
              <a:rPr lang="de-DE" dirty="0"/>
              <a:t> + SPA vorsichtig vergleichbar</a:t>
            </a:r>
          </a:p>
          <a:p>
            <a:r>
              <a:rPr lang="de-DE" b="0" dirty="0">
                <a:solidFill>
                  <a:srgbClr val="36544F"/>
                </a:solidFill>
              </a:rPr>
              <a:t>HTMX fällt hier deutlich raus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Insbesondere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-Ansätze (alles JavaScript, selbst "Templates") unterscheidet sich deutlich von HTMX (Backend-Sprache, Template-Sprache, JavaScript)</a:t>
            </a:r>
          </a:p>
        </p:txBody>
      </p:sp>
    </p:spTree>
    <p:extLst>
      <p:ext uri="{BB962C8B-B14F-4D97-AF65-F5344CB8AC3E}">
        <p14:creationId xmlns:p14="http://schemas.microsoft.com/office/powerpoint/2010/main" val="3059680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2515</Words>
  <Application>Microsoft Macintosh PowerPoint</Application>
  <PresentationFormat>Bildschirmpräsentation (16:9)</PresentationFormat>
  <Paragraphs>593</Paragraphs>
  <Slides>107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107</vt:i4>
      </vt:variant>
    </vt:vector>
  </HeadingPairs>
  <TitlesOfParts>
    <vt:vector size="115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Jax | Mainz, 24. April 2024 | @nilshartmann</vt:lpstr>
      <vt:lpstr>https://nilshartmann.net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Frontend-</vt:lpstr>
      <vt:lpstr>Frontend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HTMX</vt:lpstr>
      <vt:lpstr>HTMX</vt:lpstr>
      <vt:lpstr>HTMX</vt:lpstr>
      <vt:lpstr>HTMX</vt:lpstr>
      <vt:lpstr>HTMX</vt:lpstr>
      <vt:lpstr>Ein paar Beispiele...</vt:lpstr>
      <vt:lpstr>Beispiel: Initialer Seitenaufruf</vt:lpstr>
      <vt:lpstr>Ermittlung von daten</vt:lpstr>
      <vt:lpstr>Beispiel: Initialer Seitenaufruf</vt:lpstr>
      <vt:lpstr>Beispiel: Initialer Seitenaufruf</vt:lpstr>
      <vt:lpstr>Beispiel: Initialer Seitenaufruf</vt:lpstr>
      <vt:lpstr>Beispiel: Initialer Seitenaufruf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Verlinkbare Seiten</vt:lpstr>
      <vt:lpstr>Beispiel: Verlinkbare Seiten</vt:lpstr>
      <vt:lpstr>Beispiel: Verlinkbare Seiten</vt:lpstr>
      <vt:lpstr>Beispiel: Verlinkbare Seiten</vt:lpstr>
      <vt:lpstr>Beispiel: Verlinkbare Seiten</vt:lpstr>
      <vt:lpstr>Beispiel: Client-Zustand</vt:lpstr>
      <vt:lpstr>Beispiel: Client-Zustand</vt:lpstr>
      <vt:lpstr>Beispiel: Client-Zustand</vt:lpstr>
      <vt:lpstr>Beispiel: Client Zustand</vt:lpstr>
      <vt:lpstr>Beispiel: client Zustand</vt:lpstr>
      <vt:lpstr>Beispiel: Daten änderungen</vt:lpstr>
      <vt:lpstr>Beispiel: Daten änderungen</vt:lpstr>
      <vt:lpstr>Beispiel: Daten änderungen</vt:lpstr>
      <vt:lpstr>Beispiel: Daten änderungen</vt:lpstr>
      <vt:lpstr>PowerPoint-Präsentation</vt:lpstr>
      <vt:lpstr>Auswahlkriterien</vt:lpstr>
      <vt:lpstr>Auswahlkriterien</vt:lpstr>
      <vt:lpstr>Auswahlkriterien</vt:lpstr>
      <vt:lpstr>Auswahlkriterien</vt:lpstr>
      <vt:lpstr>Auswahlkriterien</vt:lpstr>
      <vt:lpstr>Auswahlkriterien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1387</cp:revision>
  <cp:lastPrinted>2019-09-04T14:49:47Z</cp:lastPrinted>
  <dcterms:created xsi:type="dcterms:W3CDTF">2016-03-28T15:59:53Z</dcterms:created>
  <dcterms:modified xsi:type="dcterms:W3CDTF">2024-04-24T10:07:10Z</dcterms:modified>
</cp:coreProperties>
</file>